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84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9" r:id="rId13"/>
    <p:sldId id="395" r:id="rId14"/>
    <p:sldId id="396" r:id="rId15"/>
    <p:sldId id="397" r:id="rId16"/>
    <p:sldId id="398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22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20" r:id="rId37"/>
    <p:sldId id="419" r:id="rId38"/>
    <p:sldId id="290" r:id="rId39"/>
    <p:sldId id="291" r:id="rId40"/>
    <p:sldId id="297" r:id="rId41"/>
    <p:sldId id="298" r:id="rId42"/>
    <p:sldId id="299" r:id="rId43"/>
    <p:sldId id="309" r:id="rId44"/>
    <p:sldId id="311" r:id="rId45"/>
    <p:sldId id="310" r:id="rId46"/>
    <p:sldId id="292" r:id="rId47"/>
    <p:sldId id="293" r:id="rId48"/>
    <p:sldId id="294" r:id="rId49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72B"/>
    <a:srgbClr val="66FF33"/>
    <a:srgbClr val="FF9900"/>
    <a:srgbClr val="3333FF"/>
    <a:srgbClr val="990099"/>
    <a:srgbClr val="0000FF"/>
    <a:srgbClr val="1C5917"/>
    <a:srgbClr val="0DF3F3"/>
    <a:srgbClr val="3913DD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00" autoAdjust="0"/>
    <p:restoredTop sz="94660"/>
  </p:normalViewPr>
  <p:slideViewPr>
    <p:cSldViewPr>
      <p:cViewPr>
        <p:scale>
          <a:sx n="53" d="100"/>
          <a:sy n="53" d="100"/>
        </p:scale>
        <p:origin x="-90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D5B1E-7A4C-4CC7-8F0D-2E8C5D7F5165}" type="datetimeFigureOut">
              <a:rPr lang="ms-MY" smtClean="0"/>
              <a:pPr/>
              <a:t>25/12/2009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94D6F-A280-45CD-BCEC-FCEC55858379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25/12/2009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25/12/2009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25/12/2009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25/12/2009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25/12/2009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25/12/2009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25/12/2009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25/12/2009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25/12/2009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25/12/2009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25/12/2009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0CE0-1C4D-4C81-9B39-19F930C090DA}" type="datetimeFigureOut">
              <a:rPr lang="ms-MY" smtClean="0"/>
              <a:pPr/>
              <a:t>25/12/2009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HIRAH\Pictures\bankground8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-428660" y="-285776"/>
            <a:ext cx="9858412" cy="7500990"/>
            <a:chOff x="-428660" y="-285776"/>
            <a:chExt cx="9858412" cy="750099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20000"/>
            </a:blip>
            <a:srcRect/>
            <a:stretch>
              <a:fillRect/>
            </a:stretch>
          </p:blipFill>
          <p:spPr bwMode="auto">
            <a:xfrm>
              <a:off x="4500562" y="2500306"/>
              <a:ext cx="4929190" cy="471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/>
            <a:srcRect b="6000"/>
            <a:stretch>
              <a:fillRect/>
            </a:stretch>
          </p:blipFill>
          <p:spPr bwMode="auto">
            <a:xfrm>
              <a:off x="-428660" y="-285776"/>
              <a:ext cx="6143668" cy="564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32" y="71414"/>
            <a:ext cx="9144000" cy="5500726"/>
            <a:chOff x="32" y="71414"/>
            <a:chExt cx="9144000" cy="5500726"/>
          </a:xfrm>
        </p:grpSpPr>
        <p:grpSp>
          <p:nvGrpSpPr>
            <p:cNvPr id="7" name="Group 34"/>
            <p:cNvGrpSpPr/>
            <p:nvPr/>
          </p:nvGrpSpPr>
          <p:grpSpPr>
            <a:xfrm>
              <a:off x="428596" y="71414"/>
              <a:ext cx="8715404" cy="1214446"/>
              <a:chOff x="428596" y="71414"/>
              <a:chExt cx="8715404" cy="1214446"/>
            </a:xfrm>
          </p:grpSpPr>
          <p:grpSp>
            <p:nvGrpSpPr>
              <p:cNvPr id="11" name="Group 7"/>
              <p:cNvGrpSpPr>
                <a:grpSpLocks/>
              </p:cNvGrpSpPr>
              <p:nvPr/>
            </p:nvGrpSpPr>
            <p:grpSpPr bwMode="auto">
              <a:xfrm>
                <a:off x="428596" y="71414"/>
                <a:ext cx="1143008" cy="1214446"/>
                <a:chOff x="2160" y="3110"/>
                <a:chExt cx="1080" cy="1080"/>
              </a:xfrm>
              <a:effectLst>
                <a:glow rad="101600">
                  <a:srgbClr val="FF0000">
                    <a:alpha val="60000"/>
                  </a:srgbClr>
                </a:glow>
              </a:effectLst>
            </p:grpSpPr>
            <p:sp>
              <p:nvSpPr>
                <p:cNvPr id="13" name="Oval 8"/>
                <p:cNvSpPr>
                  <a:spLocks noChangeArrowheads="1"/>
                </p:cNvSpPr>
                <p:nvPr/>
              </p:nvSpPr>
              <p:spPr bwMode="auto">
                <a:xfrm>
                  <a:off x="2220" y="3160"/>
                  <a:ext cx="960" cy="9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ms-MY">
                    <a:ln>
                      <a:solidFill>
                        <a:schemeClr val="tx1"/>
                      </a:solidFill>
                    </a:ln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Calibri" pitchFamily="34" charset="0"/>
                  </a:endParaRPr>
                </a:p>
              </p:txBody>
            </p:sp>
            <p:pic>
              <p:nvPicPr>
                <p:cNvPr id="14" name="Picture 9" descr="lambangterengganu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60" y="3110"/>
                  <a:ext cx="1080" cy="1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1142944" y="214290"/>
                <a:ext cx="800105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err="1">
                    <a:ln w="6350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Bernard MT Condensed" pitchFamily="18" charset="0"/>
                    <a:cs typeface="Arial" pitchFamily="34" charset="0"/>
                  </a:rPr>
                  <a:t>Jabatan</a:t>
                </a:r>
                <a:r>
                  <a:rPr lang="en-US" sz="3600" b="1" dirty="0">
                    <a:ln w="6350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Bernard MT Condensed" pitchFamily="18" charset="0"/>
                    <a:cs typeface="Arial" pitchFamily="34" charset="0"/>
                  </a:rPr>
                  <a:t> Hal </a:t>
                </a:r>
                <a:r>
                  <a:rPr lang="en-US" sz="3600" b="1" dirty="0" err="1">
                    <a:ln w="6350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Bernard MT Condensed" pitchFamily="18" charset="0"/>
                    <a:cs typeface="Arial" pitchFamily="34" charset="0"/>
                  </a:rPr>
                  <a:t>Ehwal</a:t>
                </a:r>
                <a:r>
                  <a:rPr lang="en-US" sz="3600" b="1" dirty="0">
                    <a:ln w="6350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Bernard MT Condensed" pitchFamily="18" charset="0"/>
                    <a:cs typeface="Arial" pitchFamily="34" charset="0"/>
                  </a:rPr>
                  <a:t> </a:t>
                </a:r>
                <a:r>
                  <a:rPr lang="en-US" sz="3600" b="1" dirty="0" smtClean="0">
                    <a:ln w="6350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Bernard MT Condensed" pitchFamily="18" charset="0"/>
                    <a:cs typeface="Arial" pitchFamily="34" charset="0"/>
                  </a:rPr>
                  <a:t>Agama Terengganu</a:t>
                </a:r>
                <a:endParaRPr lang="en-US" sz="3600" b="1" dirty="0">
                  <a:ln w="635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Bernard MT Condensed" pitchFamily="18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33"/>
            <p:cNvGrpSpPr/>
            <p:nvPr/>
          </p:nvGrpSpPr>
          <p:grpSpPr>
            <a:xfrm>
              <a:off x="32" y="4643446"/>
              <a:ext cx="9144000" cy="928694"/>
              <a:chOff x="32" y="4643446"/>
              <a:chExt cx="9144000" cy="92869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2" y="4643446"/>
                <a:ext cx="9144000" cy="5232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C000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Black" pitchFamily="34" charset="0"/>
                    <a:cs typeface="+mn-cs"/>
                  </a:rPr>
                  <a:t>8 Muharram, 1431 / 25 </a:t>
                </a:r>
                <a:r>
                  <a:rPr lang="en-US" sz="2800" b="1" dirty="0" err="1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C000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Black" pitchFamily="34" charset="0"/>
                    <a:cs typeface="+mn-cs"/>
                  </a:rPr>
                  <a:t>Disember</a:t>
                </a:r>
                <a:r>
                  <a:rPr lang="en-US" sz="2800" b="1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C000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 Black" pitchFamily="34" charset="0"/>
                    <a:cs typeface="+mn-cs"/>
                  </a:rPr>
                  <a:t>, 2009</a:t>
                </a:r>
                <a:endParaRPr lang="en-US" sz="2800" b="1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33456" y="4987365"/>
                <a:ext cx="70535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i="1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rgbClr val="FFC000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Berlin Sans FB Demi" pitchFamily="34" charset="0"/>
                  </a:rPr>
                  <a:t>http://e-khutbah.terengganu.gov.my</a:t>
                </a:r>
                <a:endParaRPr lang="en-US" sz="3200" i="1" dirty="0">
                  <a:ln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Berlin Sans FB Demi" pitchFamily="34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42844" y="3157365"/>
            <a:ext cx="892971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5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shley Crawford" pitchFamily="82" charset="0"/>
              </a:rPr>
              <a:t>AZAM </a:t>
            </a:r>
            <a:r>
              <a:rPr lang="en-US" sz="7200" b="1" spc="50" dirty="0" err="1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shley Crawford" pitchFamily="82" charset="0"/>
              </a:rPr>
              <a:t>tahun</a:t>
            </a:r>
            <a:r>
              <a:rPr lang="en-US" sz="7200" b="1" spc="5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shley Crawford" pitchFamily="82" charset="0"/>
              </a:rPr>
              <a:t> BARU</a:t>
            </a:r>
            <a:endParaRPr lang="ms-MY" sz="7200" b="1" spc="5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2373807"/>
            <a:ext cx="7429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333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Classic" pitchFamily="18" charset="0"/>
                <a:cs typeface="Arial" pitchFamily="34" charset="0"/>
              </a:rPr>
              <a:t>K</a:t>
            </a:r>
            <a:r>
              <a:rPr lang="en-US" sz="2400" b="1" u="sng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hutbah</a:t>
            </a:r>
            <a:r>
              <a:rPr lang="en-US" sz="24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4F4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333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Classic" pitchFamily="18" charset="0"/>
                <a:cs typeface="Arial" pitchFamily="34" charset="0"/>
              </a:rPr>
              <a:t>M</a:t>
            </a:r>
            <a:r>
              <a:rPr lang="en-US" sz="24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ultimedia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0" y="2214554"/>
            <a:ext cx="5500694" cy="464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714776" y="428603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71468" y="231796"/>
            <a:ext cx="89296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Muhasabah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…..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0" y="4143380"/>
            <a:ext cx="8929718" cy="1643074"/>
          </a:xfrm>
          <a:prstGeom prst="leftArrowCallout">
            <a:avLst>
              <a:gd name="adj1" fmla="val 31547"/>
              <a:gd name="adj2" fmla="val 46825"/>
              <a:gd name="adj3" fmla="val 29365"/>
              <a:gd name="adj4" fmla="val 92605"/>
            </a:avLst>
          </a:prstGeom>
          <a:solidFill>
            <a:srgbClr val="1C5917">
              <a:alpha val="51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Membantu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menginsafi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perancangan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rapi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penghayatan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bijak</a:t>
            </a:r>
            <a:endParaRPr lang="en-US" sz="30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Left Arrow Callout 7"/>
          <p:cNvSpPr/>
          <p:nvPr/>
        </p:nvSpPr>
        <p:spPr>
          <a:xfrm>
            <a:off x="0" y="1357298"/>
            <a:ext cx="8929718" cy="2143140"/>
          </a:xfrm>
          <a:prstGeom prst="leftArrowCallout">
            <a:avLst>
              <a:gd name="adj1" fmla="val 25000"/>
              <a:gd name="adj2" fmla="val 41732"/>
              <a:gd name="adj3" fmla="val 25000"/>
              <a:gd name="adj4" fmla="val 92203"/>
            </a:avLst>
          </a:prstGeom>
          <a:solidFill>
            <a:srgbClr val="1C5917">
              <a:alpha val="51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Membantu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merancang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depan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sempurna</a:t>
            </a:r>
            <a:endParaRPr lang="en-US" sz="30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0" y="2214554"/>
            <a:ext cx="5500694" cy="464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857652" y="500041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71468" y="71414"/>
            <a:ext cx="89296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sebagaimana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Hasyr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18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1915531"/>
            <a:ext cx="888576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66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يَا أَيُّهَا الَّذِينَ آمَنُوا اتَّقُوا اللهَ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66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 وَلْتَنْظُرْ نَفْسٌ</a:t>
            </a:r>
            <a:r>
              <a:rPr kumimoji="0" lang="ar-SA" sz="6600" b="1" i="0" u="none" strike="noStrike" cap="none" normalizeH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 </a:t>
            </a:r>
            <a:r>
              <a:rPr kumimoji="0" lang="ar-SA" sz="66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مَا قَدَّمَتْ لِغَدٍ وَاتَّقُوا اللهَ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66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 إِنَّ اللهَ خَبِيرٌ بِمَا تَعْمَلُونَ</a:t>
            </a:r>
            <a:endParaRPr kumimoji="0" lang="ar-SA" sz="166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0" y="2214554"/>
            <a:ext cx="5500694" cy="464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857652" y="428603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928662" y="231796"/>
            <a:ext cx="6000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Maksudnya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43050"/>
            <a:ext cx="9144000" cy="4893647"/>
          </a:xfrm>
          <a:prstGeom prst="rect">
            <a:avLst/>
          </a:prstGeom>
          <a:solidFill>
            <a:srgbClr val="1C5917">
              <a:alpha val="52000"/>
            </a:srgb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Wahai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!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Bertakwalah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mengerjakan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suruhan-Nya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meninggalkan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larangan-nya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hendaklah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setiap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melihat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memerhatikan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sediakan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amal-amalnya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esok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akhirat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). Dan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sekali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lagi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diingatkan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);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Bertakwalah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Meliputi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Pengetahuannya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kerjakan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</a:rPr>
              <a:t>(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</a:rPr>
              <a:t>Surah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</a:rPr>
              <a:t> al-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</a:rPr>
              <a:t>Hasyr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</a:rPr>
              <a:t>,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</a:rPr>
              <a:t>ayat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</a:rPr>
              <a:t> 18)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lizzardD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0" y="2214554"/>
            <a:ext cx="5500694" cy="464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857652" y="500041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71468" y="231796"/>
            <a:ext cx="89296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Masa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bersilih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ganti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0628" y="2786058"/>
            <a:ext cx="3857652" cy="1643074"/>
          </a:xfrm>
          <a:prstGeom prst="roundRect">
            <a:avLst>
              <a:gd name="adj" fmla="val 28788"/>
            </a:avLst>
          </a:prstGeom>
          <a:gradFill flip="none" rotWithShape="1">
            <a:gsLst>
              <a:gs pos="0">
                <a:srgbClr val="21872B">
                  <a:shade val="30000"/>
                  <a:satMod val="115000"/>
                </a:srgbClr>
              </a:gs>
              <a:gs pos="50000">
                <a:srgbClr val="21872B">
                  <a:shade val="67500"/>
                  <a:satMod val="115000"/>
                </a:srgbClr>
              </a:gs>
              <a:gs pos="100000">
                <a:srgbClr val="21872B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AJAL  MAUT 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semakin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dekat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5786" y="4857760"/>
            <a:ext cx="7786742" cy="1643074"/>
          </a:xfrm>
          <a:prstGeom prst="roundRect">
            <a:avLst>
              <a:gd name="adj" fmla="val 1969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terpedaya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duniawi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maksiat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penderhakaan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urved Left Arrow 8"/>
          <p:cNvSpPr/>
          <p:nvPr/>
        </p:nvSpPr>
        <p:spPr>
          <a:xfrm rot="17681106">
            <a:off x="5628554" y="1005112"/>
            <a:ext cx="1106719" cy="2087324"/>
          </a:xfrm>
          <a:prstGeom prst="curvedLef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5786" y="2786058"/>
            <a:ext cx="3929090" cy="1571636"/>
          </a:xfrm>
          <a:prstGeom prst="roundRect">
            <a:avLst/>
          </a:prstGeom>
          <a:solidFill>
            <a:srgbClr val="A50021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Hambakan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Curved Left Arrow 12"/>
          <p:cNvSpPr/>
          <p:nvPr/>
        </p:nvSpPr>
        <p:spPr>
          <a:xfrm rot="2121915" flipH="1">
            <a:off x="379590" y="1437608"/>
            <a:ext cx="1312017" cy="2470625"/>
          </a:xfrm>
          <a:prstGeom prst="curvedLef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5720" y="1429014"/>
            <a:ext cx="5429288" cy="1071570"/>
          </a:xfrm>
          <a:prstGeom prst="round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Umur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sudah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lanjut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0" y="2214554"/>
            <a:ext cx="5500694" cy="464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857652" y="428603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71468" y="-24"/>
            <a:ext cx="89296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Umat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perlu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merancang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berusaha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5984" y="4786322"/>
            <a:ext cx="6357982" cy="142876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Berjaya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PEMIMPIN &amp;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sebaliknya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PAK TURUT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Curved Left Arrow 14"/>
          <p:cNvSpPr/>
          <p:nvPr/>
        </p:nvSpPr>
        <p:spPr>
          <a:xfrm rot="7662909" flipV="1">
            <a:off x="978417" y="3785123"/>
            <a:ext cx="1106719" cy="2087324"/>
          </a:xfrm>
          <a:prstGeom prst="curvedLef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3000372"/>
            <a:ext cx="5786478" cy="1500198"/>
          </a:xfrm>
          <a:prstGeom prst="rect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Pertarungan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sesama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mencapai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kecundang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Curved Left Arrow 13"/>
          <p:cNvSpPr/>
          <p:nvPr/>
        </p:nvSpPr>
        <p:spPr>
          <a:xfrm rot="1069331">
            <a:off x="6222195" y="2262395"/>
            <a:ext cx="1106719" cy="2087324"/>
          </a:xfrm>
          <a:prstGeom prst="curvedLef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1571612"/>
            <a:ext cx="8358246" cy="107157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Adakah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persiapan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teliti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agar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bersedia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menghadapi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datang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mencabar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357158" y="1357298"/>
            <a:ext cx="500066" cy="50006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dirty="0">
              <a:solidFill>
                <a:schemeClr val="tx1"/>
              </a:solidFill>
              <a:latin typeface="Ashley Crawfor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8" grpId="0" animBg="1"/>
      <p:bldP spid="14" grpId="0" animBg="1"/>
      <p:bldP spid="7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0" y="500041"/>
            <a:ext cx="9715536" cy="6357959"/>
            <a:chOff x="0" y="500041"/>
            <a:chExt cx="9715536" cy="635795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929090" y="500041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141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Kehadiran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endParaRPr lang="en-US" sz="3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2910" y="1357298"/>
            <a:ext cx="8215370" cy="1357322"/>
          </a:xfrm>
          <a:prstGeom prst="roundRect">
            <a:avLst/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Disambut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tekad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keazaman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baru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2910" y="2928934"/>
            <a:ext cx="8215370" cy="1214446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Janji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laksanakan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sinar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impian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kebahagiaan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1472" y="4643446"/>
            <a:ext cx="8215370" cy="1357322"/>
          </a:xfrm>
          <a:prstGeom prst="roundRect">
            <a:avLst/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Keazaman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bersifat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subjektif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kehendak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naluri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0" y="2214554"/>
            <a:ext cx="5500694" cy="464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786214" y="428603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0" y="7141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Generasi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meraikan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kelahiran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1500174"/>
            <a:ext cx="8358246" cy="1500198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Mengadakan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pelbagai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sambutan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persembahan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nyanyian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jamuan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bunga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5000636"/>
            <a:ext cx="8358246" cy="157163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Keseronokkan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turutan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naluri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hawa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nafsu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menuju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kelalaian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kesesatan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071538" y="3357562"/>
            <a:ext cx="7143800" cy="1714512"/>
          </a:xfrm>
          <a:prstGeom prst="downArrowCallout">
            <a:avLst>
              <a:gd name="adj1" fmla="val 114237"/>
              <a:gd name="adj2" fmla="val 116096"/>
              <a:gd name="adj3" fmla="val 25000"/>
              <a:gd name="adj4" fmla="val 6497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>
            <a:off x="1785918" y="3429000"/>
            <a:ext cx="6072230" cy="1071570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BIMBANGNYA…..</a:t>
            </a:r>
            <a:endParaRPr lang="en-US" sz="4500" b="1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572660" cy="6858000"/>
            <a:chOff x="0" y="0"/>
            <a:chExt cx="9572660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786214" y="500041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0" y="10657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Sewajarnya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disambut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……..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1857356" y="3571876"/>
            <a:ext cx="7072362" cy="1285884"/>
          </a:xfrm>
          <a:prstGeom prst="snip2DiagRect">
            <a:avLst/>
          </a:prstGeom>
          <a:solidFill>
            <a:srgbClr val="3333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Jadikan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iktibar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pengajaran</a:t>
            </a:r>
            <a:endParaRPr lang="en-US" sz="30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910" y="5143512"/>
            <a:ext cx="8215338" cy="1384995"/>
          </a:xfrm>
          <a:prstGeom prst="rect">
            <a:avLst/>
          </a:prstGeom>
          <a:solidFill>
            <a:srgbClr val="990099">
              <a:alpha val="52000"/>
            </a:srgb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Pepatah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Melayu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“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yang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baik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dijadikan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tauladan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yang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buruk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dijadikan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sempadan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”.</a:t>
            </a:r>
          </a:p>
        </p:txBody>
      </p:sp>
      <p:sp>
        <p:nvSpPr>
          <p:cNvPr id="12" name="Curved Down Arrow 11"/>
          <p:cNvSpPr/>
          <p:nvPr/>
        </p:nvSpPr>
        <p:spPr>
          <a:xfrm rot="2770303">
            <a:off x="6885486" y="1980827"/>
            <a:ext cx="2071670" cy="1428760"/>
          </a:xfrm>
          <a:prstGeom prst="curvedDown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357158" y="1428736"/>
            <a:ext cx="7286676" cy="1857388"/>
          </a:xfrm>
          <a:prstGeom prst="snip2DiagRect">
            <a:avLst/>
          </a:prstGeom>
          <a:solidFill>
            <a:srgbClr val="21872B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Merenung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muhasabah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pelbagai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peristiwa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2009</a:t>
            </a:r>
            <a:endParaRPr lang="en-US" sz="30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0" y="2214554"/>
            <a:ext cx="5500694" cy="464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857652" y="500041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0" y="7141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Ali ‘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Imran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140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32" y="2012944"/>
            <a:ext cx="901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72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وَتِلْكَ الأَيَّامُ نُدَاوِلُهَا بَيْنَ النَّاسِ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72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 وَلِيَعْلَمَ اللهُ الَّذِينَ آمَنُوا وَيَتَّخِذَ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72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مِنْكُمْ شُهَدَاءَ وَاللهُ لاَ يُحِبُّ الظَّالِمِينَ</a:t>
            </a:r>
            <a:endParaRPr kumimoji="0" lang="ar-SA" sz="72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572660" cy="6858000"/>
            <a:chOff x="0" y="0"/>
            <a:chExt cx="9572660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786214" y="428603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928662" y="231796"/>
            <a:ext cx="6000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Maksudnya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5860"/>
            <a:ext cx="9144000" cy="5324535"/>
          </a:xfrm>
          <a:prstGeom prst="rect">
            <a:avLst/>
          </a:prstGeom>
          <a:solidFill>
            <a:srgbClr val="1C5917">
              <a:alpha val="52000"/>
            </a:srgb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“Dan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demikian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keadaan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hari-hari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dunia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peristiwa-peristiwa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kemenangan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kekalahan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gilirkan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antara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sesama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supaya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pengajaran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supaya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nyata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diketahui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tentang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tetap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sebaliknya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supaya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menjadikan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sebahagian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antara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syahid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Dan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ingatlah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suka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zalim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</a:rPr>
              <a:t>(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</a:rPr>
              <a:t>Surah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</a:rPr>
              <a:t> Ali ‘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</a:rPr>
              <a:t>Imran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</a:rPr>
              <a:t>Ayat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</a:rPr>
              <a:t> 140)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lizzardD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0" y="2214554"/>
            <a:ext cx="5500694" cy="464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4214810" y="357166"/>
            <a:ext cx="4714908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9" name="Rectangle 18"/>
          <p:cNvSpPr/>
          <p:nvPr/>
        </p:nvSpPr>
        <p:spPr>
          <a:xfrm>
            <a:off x="500034" y="2428868"/>
            <a:ext cx="807720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15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4197028"/>
            <a:ext cx="7164103" cy="1200329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221333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572660" cy="6858000"/>
            <a:chOff x="0" y="0"/>
            <a:chExt cx="9572660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786214" y="500041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0" y="23179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Diingatkan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kelahiran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1571612"/>
            <a:ext cx="8358246" cy="1285884"/>
          </a:xfrm>
          <a:prstGeom prst="rect">
            <a:avLst/>
          </a:prstGeom>
          <a:gradFill flip="none" rotWithShape="1">
            <a:gsLst>
              <a:gs pos="0">
                <a:srgbClr val="1C5917">
                  <a:shade val="30000"/>
                  <a:satMod val="115000"/>
                </a:srgbClr>
              </a:gs>
              <a:gs pos="50000">
                <a:srgbClr val="1C5917">
                  <a:shade val="67500"/>
                  <a:satMod val="115000"/>
                </a:srgbClr>
              </a:gs>
              <a:gs pos="100000">
                <a:srgbClr val="1C591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berazam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tekad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berubah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mengakhiri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kemelut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kepincangan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3286124"/>
            <a:ext cx="8358246" cy="12144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berusaha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mencapai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matlamat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yang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cemerlang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285720" y="1428736"/>
            <a:ext cx="500066" cy="428628"/>
          </a:xfrm>
          <a:prstGeom prst="star7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dirty="0">
              <a:solidFill>
                <a:schemeClr val="tx1"/>
              </a:solidFill>
              <a:latin typeface="Ashley Crawford" pitchFamily="82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357158" y="3071810"/>
            <a:ext cx="500066" cy="428628"/>
          </a:xfrm>
          <a:prstGeom prst="star7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dirty="0">
              <a:solidFill>
                <a:schemeClr val="tx1"/>
              </a:solidFill>
              <a:latin typeface="Ashley Crawford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4929198"/>
            <a:ext cx="8358246" cy="135732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Malaysia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utuh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memartabatkan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bangsa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maruah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bermula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individu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285720" y="4714884"/>
            <a:ext cx="500066" cy="428628"/>
          </a:xfrm>
          <a:prstGeom prst="star7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dirty="0">
              <a:solidFill>
                <a:schemeClr val="tx1"/>
              </a:solidFill>
              <a:latin typeface="Ashley Crawfor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0" y="2214554"/>
            <a:ext cx="5500694" cy="464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786214" y="500041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0" y="7141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endParaRPr lang="en-US" sz="3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Ra’d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11 …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327762"/>
            <a:ext cx="9144000" cy="1815882"/>
          </a:xfrm>
          <a:prstGeom prst="rect">
            <a:avLst/>
          </a:prstGeom>
          <a:solidFill>
            <a:srgbClr val="1C5917">
              <a:alpha val="52000"/>
            </a:srgb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Sesunguhnya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mengubah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sesuatu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kaum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sehingga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mengubah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sendiri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”.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57290" y="1428736"/>
            <a:ext cx="677781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إِنَّ اللهَ لاَ يُغَيِّرُ مَا بِقَوْمٍ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80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 حَتَّى يُغَيِّرُوا مَا بِأَنْفُسِهِمْ</a:t>
            </a:r>
            <a:endParaRPr kumimoji="0" lang="ar-SA" sz="80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429752" cy="6858000"/>
            <a:chOff x="0" y="0"/>
            <a:chExt cx="9429752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643306" y="357166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0" y="30323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Dijelaskan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158" y="1285860"/>
            <a:ext cx="8501122" cy="135732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TAAT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</a:p>
          <a:p>
            <a:pPr algn="ctr"/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kesenangan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keamanan</a:t>
            </a:r>
            <a:endParaRPr lang="en-US" sz="30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42844" y="1643050"/>
            <a:ext cx="457200" cy="457200"/>
          </a:xfrm>
          <a:prstGeom prst="flowChartConnector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628" y="3000372"/>
            <a:ext cx="8429652" cy="164307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mengubah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mengubahnya</a:t>
            </a:r>
            <a:endParaRPr lang="en-US" sz="30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42876" y="3343268"/>
            <a:ext cx="457200" cy="457200"/>
          </a:xfrm>
          <a:prstGeom prst="flowChartConnector">
            <a:avLst/>
          </a:prstGeom>
          <a:solidFill>
            <a:srgbClr val="1C5917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8596" y="4929198"/>
            <a:ext cx="8501122" cy="1500198"/>
          </a:xfrm>
          <a:prstGeom prst="round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Akhlak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KEJI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JAHAT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membawa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kehancuran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endParaRPr lang="en-US" sz="30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214282" y="5286388"/>
            <a:ext cx="457200" cy="457200"/>
          </a:xfrm>
          <a:prstGeom prst="flowChartConnector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644098" cy="6858000"/>
            <a:chOff x="0" y="0"/>
            <a:chExt cx="9644098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857652" y="500041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0" y="23179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Saidina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Ali bin </a:t>
            </a:r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Talib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pernah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berkata</a:t>
            </a:r>
            <a:r>
              <a:rPr lang="en-US" sz="3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30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744698"/>
            <a:ext cx="8715404" cy="3970318"/>
          </a:xfrm>
          <a:prstGeom prst="rect">
            <a:avLst/>
          </a:prstGeom>
          <a:solidFill>
            <a:srgbClr val="1C5917">
              <a:alpha val="52000"/>
            </a:srgb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Sesiapa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menghabiskan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hariannya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dilaksanakannya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kewajipan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ditunaikannya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kemuliaan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dibinanya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kepujian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diperolehinya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kebajikan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dilakukannya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ilmu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dipetiknya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menderhakai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hariannya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644098" cy="6858000"/>
            <a:chOff x="0" y="0"/>
            <a:chExt cx="9644098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857652" y="428603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0" y="23179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Pengajaran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1000100" y="1500174"/>
            <a:ext cx="7858180" cy="1357322"/>
          </a:xfrm>
          <a:prstGeom prst="snip2Diag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merenung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bermuhasabah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teliti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melaksana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sesuatu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928662" y="3266336"/>
            <a:ext cx="7786742" cy="1225456"/>
          </a:xfrm>
          <a:prstGeom prst="snip1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Sediakanlah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payung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hujan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</a:p>
          <a:p>
            <a:pPr algn="ctr"/>
            <a:endParaRPr lang="ms-MY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928662" y="4909410"/>
            <a:ext cx="7786742" cy="1305672"/>
          </a:xfrm>
          <a:prstGeom prst="snip1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Bersedia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membekal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menuju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/>
            <a:endParaRPr lang="ms-MY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16-Point Star 10"/>
          <p:cNvSpPr/>
          <p:nvPr/>
        </p:nvSpPr>
        <p:spPr>
          <a:xfrm>
            <a:off x="285720" y="1428736"/>
            <a:ext cx="1143008" cy="857256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shley Crawford" pitchFamily="82" charset="0"/>
              </a:rPr>
              <a:t>1</a:t>
            </a:r>
            <a:endParaRPr lang="ms-MY" sz="2800" dirty="0">
              <a:latin typeface="Ashley Crawford" pitchFamily="82" charset="0"/>
            </a:endParaRPr>
          </a:p>
        </p:txBody>
      </p:sp>
      <p:sp>
        <p:nvSpPr>
          <p:cNvPr id="12" name="16-Point Star 11"/>
          <p:cNvSpPr/>
          <p:nvPr/>
        </p:nvSpPr>
        <p:spPr>
          <a:xfrm>
            <a:off x="285720" y="3266336"/>
            <a:ext cx="1143008" cy="642942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shley Crawford" pitchFamily="82" charset="0"/>
              </a:rPr>
              <a:t>2</a:t>
            </a:r>
            <a:endParaRPr lang="ms-MY" sz="2800" dirty="0">
              <a:latin typeface="Ashley Crawford" pitchFamily="82" charset="0"/>
            </a:endParaRPr>
          </a:p>
        </p:txBody>
      </p:sp>
      <p:sp>
        <p:nvSpPr>
          <p:cNvPr id="13" name="16-Point Star 12"/>
          <p:cNvSpPr/>
          <p:nvPr/>
        </p:nvSpPr>
        <p:spPr>
          <a:xfrm>
            <a:off x="285720" y="4909410"/>
            <a:ext cx="1143008" cy="642942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shley Crawford" pitchFamily="82" charset="0"/>
              </a:rPr>
              <a:t>3</a:t>
            </a:r>
            <a:endParaRPr lang="ms-MY" sz="2800" dirty="0">
              <a:latin typeface="Ashley Crawfor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572660" cy="6858000"/>
            <a:chOff x="0" y="0"/>
            <a:chExt cx="9572660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786214" y="357166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ectangle 13"/>
          <p:cNvSpPr/>
          <p:nvPr/>
        </p:nvSpPr>
        <p:spPr>
          <a:xfrm>
            <a:off x="1428728" y="1357298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بِسْمِ اللّهِ الرَّحْمـَنِ الرَّحِيمِ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071678"/>
            <a:ext cx="84296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وَالْعَصْرِ إِنَّ الإِنسَانَ لَفِي خُسْرٍ </a:t>
            </a:r>
          </a:p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إِلاَّ الَّذِينَ آمَنُوا وَعَمِلُوا الصَّالِحَاتِ </a:t>
            </a:r>
          </a:p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وَتَوَاصَوْا بِالْحَقِّ وَتَوَاصَوْا بِالصَّبْرِ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7141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Asr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1-3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38" y="3968313"/>
            <a:ext cx="8715404" cy="2246769"/>
          </a:xfrm>
          <a:prstGeom prst="rect">
            <a:avLst/>
          </a:prstGeom>
          <a:solidFill>
            <a:srgbClr val="0000FF">
              <a:alpha val="1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kerugian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melainkan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beramal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soleh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berpesan–pesan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berpesan-pesan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NADHIRAH\Pictures\islamic24.bm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2571744"/>
            <a:ext cx="9144000" cy="3539430"/>
          </a:xfrm>
          <a:prstGeom prst="rect">
            <a:avLst/>
          </a:prstGeom>
          <a:solidFill>
            <a:srgbClr val="0000FF">
              <a:alpha val="23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572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shley Crawford" pitchFamily="82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shley Crawford" pitchFamily="82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shley Crawford" pitchFamily="82" charset="0"/>
                <a:cs typeface="Arial" charset="0"/>
              </a:rPr>
              <a:t>Antara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shley Crawford" pitchFamily="82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shley Crawford" pitchFamily="82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shley Crawford" pitchFamily="82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shley Crawford" pitchFamily="82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shley Crawford" pitchFamily="8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1" y="0"/>
            <a:chExt cx="9144000" cy="6858000"/>
          </a:xfrm>
        </p:grpSpPr>
        <p:pic>
          <p:nvPicPr>
            <p:cNvPr id="8" name="Picture 1" descr="C:\Users\NADHIRAH\Pictures\islamic2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9" name="Picture 5" descr="http://farm1.static.flickr.com/90/235617493_f1d71812e3_b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t="1866" r="10563" b="4384"/>
            <a:stretch>
              <a:fillRect/>
            </a:stretch>
          </p:blipFill>
          <p:spPr bwMode="auto">
            <a:xfrm>
              <a:off x="3428992" y="1857364"/>
              <a:ext cx="5715008" cy="5000636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0" y="0"/>
            <a:ext cx="9144000" cy="6858024"/>
            <a:chOff x="0" y="0"/>
            <a:chExt cx="9144000" cy="6858024"/>
          </a:xfrm>
          <a:solidFill>
            <a:srgbClr val="21872B"/>
          </a:solidFill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0" y="0"/>
              <a:ext cx="9144000" cy="107154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grayscl/>
            </a:blip>
            <a:srcRect/>
            <a:stretch>
              <a:fillRect/>
            </a:stretch>
          </p:blipFill>
          <p:spPr bwMode="auto">
            <a:xfrm>
              <a:off x="0" y="5715040"/>
              <a:ext cx="9144000" cy="1142984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</p:pic>
        <p:sp>
          <p:nvSpPr>
            <p:cNvPr id="13" name="Half Frame 12"/>
            <p:cNvSpPr/>
            <p:nvPr/>
          </p:nvSpPr>
          <p:spPr>
            <a:xfrm>
              <a:off x="0" y="0"/>
              <a:ext cx="3786214" cy="3071810"/>
            </a:xfrm>
            <a:prstGeom prst="halfFrame">
              <a:avLst>
                <a:gd name="adj1" fmla="val 4370"/>
                <a:gd name="adj2" fmla="val 4773"/>
              </a:avLst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 flipH="1">
              <a:off x="5714988" y="3428988"/>
              <a:ext cx="3786214" cy="3071810"/>
            </a:xfrm>
            <a:prstGeom prst="halfFrame">
              <a:avLst>
                <a:gd name="adj1" fmla="val 4370"/>
                <a:gd name="adj2" fmla="val 4773"/>
              </a:avLst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572660" cy="6858000"/>
            <a:chOff x="0" y="0"/>
            <a:chExt cx="9572660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786214" y="428603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0" y="2377752"/>
            <a:ext cx="9144000" cy="1862048"/>
          </a:xfrm>
          <a:prstGeom prst="rect">
            <a:avLst/>
          </a:prstGeom>
          <a:solidFill>
            <a:srgbClr val="21872B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15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197028"/>
            <a:ext cx="7164103" cy="1200329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21333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429752" cy="6858000"/>
            <a:chOff x="0" y="0"/>
            <a:chExt cx="9429752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643306" y="357166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142906" y="248802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85938"/>
            <a:ext cx="9144000" cy="1570037"/>
          </a:xfrm>
          <a:prstGeom prst="rect">
            <a:avLst/>
          </a:prstGeom>
          <a:solidFill>
            <a:srgbClr val="21872B">
              <a:alpha val="44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raditional Arabic" pitchFamily="2" charset="-78"/>
              </a:rPr>
              <a:t>وَأَشْهَدُ أَنْ لاَ إِلَهَ إِلاَّ اللهُ وَحْدَهُ لاَ شَرِيكَ لَهُ وَأَشْهَدُ أَنَّ سَيِّدَنَا مُحَمَّدًا عَبْدُهُ وَرَسُوْلُه</a:t>
            </a:r>
            <a:endParaRPr lang="en-US" sz="4800" dirty="0"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276600"/>
            <a:ext cx="8143876" cy="304698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bersaksi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bahawa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tiada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layak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disembah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melainkan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 yang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Maha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Esa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juga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bersaksi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bahawa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Nabi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Muhammad S.A.W.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adalah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hambaNya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rasulNya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643306" y="357166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4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ectangle 8"/>
          <p:cNvSpPr/>
          <p:nvPr/>
        </p:nvSpPr>
        <p:spPr>
          <a:xfrm>
            <a:off x="142906" y="248802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785938"/>
            <a:ext cx="80772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raditional Arabic" pitchFamily="2" charset="-78"/>
              </a:rPr>
              <a:t>وَأَشْهَدُ أَنْ لاَ إِلَهَ إِلاَّ اللهُ وَحْدَهُ لاَ شَرِيكَ لَهُ وَأَشْهَدُ أَنَّ سَيِّدَنَا مُحَمَّدًا عَبْدُهُ وَرَسُوْلُه</a:t>
            </a:r>
            <a:endParaRPr lang="en-US" sz="4800" dirty="0"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276600"/>
            <a:ext cx="8143876" cy="2246769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tiada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tuhan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layak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disembah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melainkan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Maha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Esa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juga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Muhammad S.A.W.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adalah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hambaNya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rasulNya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501222" cy="6858000"/>
            <a:chOff x="0" y="0"/>
            <a:chExt cx="9501222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714776" y="428603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214312" y="214290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94184"/>
            <a:ext cx="9144000" cy="1569660"/>
          </a:xfrm>
          <a:prstGeom prst="rect">
            <a:avLst/>
          </a:prstGeom>
          <a:solidFill>
            <a:srgbClr val="21872B">
              <a:alpha val="47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اللَّهُمَّ صَلِّ وَسَلِّمْ عَلَى عَبْدِكَ وَرَسُوْلِكَ   مُحَمَّدٍ وَعَلَى آلِهِ وَأَصْحَابِهِ أَجْمَعِيْنَ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09600" y="3613460"/>
            <a:ext cx="79248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cucurilah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rahmat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sejahtera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atas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junjungan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kami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Nabi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Muhammad S.A.W.,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keluarga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seluruh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sahabatnya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501222" cy="6858000"/>
            <a:chOff x="0" y="0"/>
            <a:chExt cx="9501222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714776" y="500041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0" y="285728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089" y="1357298"/>
            <a:ext cx="8929718" cy="2862322"/>
          </a:xfrm>
          <a:prstGeom prst="rect">
            <a:avLst/>
          </a:prstGeom>
          <a:solidFill>
            <a:srgbClr val="1C5917">
              <a:alpha val="62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اللهِ،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اتَّقُوا اللهَ،وَعَلَى اللهِ فَتَوَكَّلُوْا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إِنْ كُنْتُمْ مُؤْمِنِيْنَ.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8596" y="4507988"/>
            <a:ext cx="8501122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Bertawakallah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sekiranya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572660" cy="6858000"/>
            <a:chOff x="0" y="0"/>
            <a:chExt cx="9572660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786214" y="500041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Rectangle 10"/>
          <p:cNvSpPr/>
          <p:nvPr/>
        </p:nvSpPr>
        <p:spPr>
          <a:xfrm>
            <a:off x="214312" y="285728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158" y="1643050"/>
            <a:ext cx="8429684" cy="1285884"/>
          </a:xfrm>
          <a:prstGeom prst="roundRect">
            <a:avLst/>
          </a:prstGeom>
          <a:solidFill>
            <a:srgbClr val="990099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7158" y="3286124"/>
            <a:ext cx="8429684" cy="1285884"/>
          </a:xfrm>
          <a:prstGeom prst="roundRect">
            <a:avLst/>
          </a:prstGeom>
          <a:solidFill>
            <a:srgbClr val="990099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16" y="1857364"/>
            <a:ext cx="7510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Hayati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praktikkan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ajaran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panduan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7158" y="5000636"/>
            <a:ext cx="8429684" cy="1285884"/>
          </a:xfrm>
          <a:prstGeom prst="roundRect">
            <a:avLst/>
          </a:prstGeom>
          <a:solidFill>
            <a:srgbClr val="990099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6716" y="3357562"/>
            <a:ext cx="7510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dituntut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melipatganda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soleh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elokkan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akhlak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6716" y="5072074"/>
            <a:ext cx="7510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Usahlah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persiakan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kehidupan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muka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bumi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Allah.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644098" cy="6858000"/>
            <a:chOff x="0" y="0"/>
            <a:chExt cx="9644098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857652" y="357166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214312" y="285728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Tiga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tonggak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keharmonian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785786" y="1285860"/>
            <a:ext cx="3786214" cy="785818"/>
          </a:xfrm>
          <a:prstGeom prst="snip2Diag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714348" y="2571744"/>
            <a:ext cx="8143932" cy="1071570"/>
          </a:xfrm>
          <a:prstGeom prst="snip1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ISTIQAMAH 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melaksana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perintah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</a:p>
          <a:p>
            <a:pPr algn="ctr"/>
            <a:endParaRPr lang="ms-MY" sz="3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785786" y="3929066"/>
            <a:ext cx="7429552" cy="928694"/>
          </a:xfrm>
          <a:prstGeom prst="snip1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Perhiasan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SAHSIAH DIRI </a:t>
            </a:r>
          </a:p>
          <a:p>
            <a:pPr algn="ctr"/>
            <a:endParaRPr lang="ms-MY" sz="3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16-Point Star 10"/>
          <p:cNvSpPr/>
          <p:nvPr/>
        </p:nvSpPr>
        <p:spPr>
          <a:xfrm>
            <a:off x="71406" y="1214422"/>
            <a:ext cx="1143008" cy="857256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shley Crawford" pitchFamily="82" charset="0"/>
              </a:rPr>
              <a:t>1</a:t>
            </a:r>
            <a:endParaRPr lang="ms-MY" sz="3600" dirty="0">
              <a:latin typeface="Ashley Crawford" pitchFamily="82" charset="0"/>
            </a:endParaRPr>
          </a:p>
        </p:txBody>
      </p:sp>
      <p:sp>
        <p:nvSpPr>
          <p:cNvPr id="12" name="16-Point Star 11"/>
          <p:cNvSpPr/>
          <p:nvPr/>
        </p:nvSpPr>
        <p:spPr>
          <a:xfrm>
            <a:off x="71406" y="2571744"/>
            <a:ext cx="1143008" cy="1000132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shley Crawford" pitchFamily="82" charset="0"/>
              </a:rPr>
              <a:t>2</a:t>
            </a:r>
            <a:endParaRPr lang="ms-MY" sz="3600" dirty="0">
              <a:latin typeface="Ashley Crawford" pitchFamily="82" charset="0"/>
            </a:endParaRPr>
          </a:p>
        </p:txBody>
      </p:sp>
      <p:sp>
        <p:nvSpPr>
          <p:cNvPr id="13" name="16-Point Star 12"/>
          <p:cNvSpPr/>
          <p:nvPr/>
        </p:nvSpPr>
        <p:spPr>
          <a:xfrm>
            <a:off x="142844" y="3929066"/>
            <a:ext cx="1143008" cy="945844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shley Crawford" pitchFamily="82" charset="0"/>
              </a:rPr>
              <a:t>3</a:t>
            </a:r>
            <a:endParaRPr lang="ms-MY" sz="3600" dirty="0">
              <a:latin typeface="Ashley Crawford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5072074"/>
            <a:ext cx="8572560" cy="1643050"/>
          </a:xfrm>
          <a:prstGeom prst="rect">
            <a:avLst/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membentuk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kesatuan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cemerlang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715536" cy="6858000"/>
            <a:chOff x="0" y="0"/>
            <a:chExt cx="9715536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929090" y="428603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0" y="7141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endParaRPr lang="en-US" sz="3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Baqarah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277…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314491"/>
            <a:ext cx="9144000" cy="2400657"/>
          </a:xfrm>
          <a:prstGeom prst="rect">
            <a:avLst/>
          </a:prstGeom>
          <a:solidFill>
            <a:srgbClr val="1C5917">
              <a:alpha val="52000"/>
            </a:srgb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beramal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soleh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mengerjakan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memberikan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zakat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beroleh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pahala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sisi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kebimbangan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berlakunya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sesuatu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baik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pula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berdukacita</a:t>
            </a:r>
            <a:r>
              <a:rPr lang="en-US" sz="2500" dirty="0" smtClean="0"/>
              <a:t>.</a:t>
            </a:r>
            <a:r>
              <a:rPr lang="en-US" sz="25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596" y="1428736"/>
            <a:ext cx="82868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الَّذِينَ آمَنُواْ وَعَمِلُواْ الصَّالِحَاتِ وَأَقَامُواْ الصَّلاَةَ وَآتَوُاْ الزَّكَاةَ لَهُمْ أَجْرُهُمْ عِندَ رَبِّهِمْ وَلاَ خَوْفٌ عَلَيْهِمْ وَلاَ هُمْ يَحْزَنُونَ</a:t>
            </a:r>
            <a:endParaRPr lang="ms-MY" sz="5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572660" cy="6858000"/>
            <a:chOff x="0" y="0"/>
            <a:chExt cx="9572660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786214" y="428603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0" y="2109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1643050"/>
            <a:ext cx="8429684" cy="128588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158" y="3286124"/>
            <a:ext cx="8429684" cy="1285884"/>
          </a:xfrm>
          <a:prstGeom prst="roundRect">
            <a:avLst/>
          </a:prstGeom>
          <a:solidFill>
            <a:srgbClr val="990099"/>
          </a:solidFill>
          <a:ln>
            <a:solidFill>
              <a:schemeClr val="bg1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16" y="1857364"/>
            <a:ext cx="7510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mempertingkat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soleh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jauhi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6716" y="3357562"/>
            <a:ext cx="7510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memelihara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sifat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tercela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0542" y="4786322"/>
            <a:ext cx="8429684" cy="1571636"/>
          </a:xfrm>
          <a:prstGeom prst="round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4830087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bertanggungjawab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melaksana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tugas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diamanah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negara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572660" cy="6858000"/>
            <a:chOff x="0" y="0"/>
            <a:chExt cx="9572660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786214" y="428603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-357222" y="2071678"/>
            <a:ext cx="92630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    </a:t>
            </a:r>
            <a:r>
              <a:rPr lang="ar-SA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عَلَى النَّبِيِّ</a:t>
            </a:r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يَآ </a:t>
            </a:r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أَيُّهَا الَّذِينَ ءَامَنُوا صَلُّوا عَلَيْهِ وَسَلِّمُوا تَسْلِيمًا </a:t>
            </a:r>
            <a:endParaRPr lang="ms-MY" sz="8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596" y="71414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 ……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80" y="285728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Surah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Ahzab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Ayat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56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572660" cy="6858000"/>
            <a:chOff x="0" y="0"/>
            <a:chExt cx="9572660" cy="6858000"/>
          </a:xfrm>
        </p:grpSpPr>
        <p:pic>
          <p:nvPicPr>
            <p:cNvPr id="2050" name="Picture 2" descr="C:\Users\NADHIRAH\Pictures\yellow_construct.jp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 b="16667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0" y="2214554"/>
              <a:ext cx="5500694" cy="4643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635000"/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000"/>
            <a:stretch>
              <a:fillRect/>
            </a:stretch>
          </p:blipFill>
          <p:spPr bwMode="auto">
            <a:xfrm>
              <a:off x="3786214" y="428603"/>
              <a:ext cx="5786446" cy="464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</p:grpSp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0" y="1643050"/>
            <a:ext cx="9144000" cy="4524315"/>
          </a:xfrm>
          <a:prstGeom prst="rect">
            <a:avLst/>
          </a:prstGeom>
          <a:solidFill>
            <a:srgbClr val="1C5917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(Muhammad),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18" y="71414"/>
            <a:ext cx="5643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Maksudnya</a:t>
            </a:r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:-</a:t>
            </a:r>
            <a:endParaRPr lang="en-US" sz="40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C5917"/>
          </a:solidFill>
        </p:grpSpPr>
        <p:pic>
          <p:nvPicPr>
            <p:cNvPr id="6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428992" y="0"/>
              <a:ext cx="5715008" cy="6858000"/>
            </a:xfrm>
            <a:prstGeom prst="rect">
              <a:avLst/>
            </a:prstGeom>
            <a:grpFill/>
          </p:spPr>
        </p:pic>
        <p:pic>
          <p:nvPicPr>
            <p:cNvPr id="14337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428992" cy="6858000"/>
            </a:xfrm>
            <a:prstGeom prst="rect">
              <a:avLst/>
            </a:prstGeom>
            <a:grpFill/>
          </p:spPr>
        </p:pic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42908" y="1428760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29028"/>
            <a:ext cx="9572660" cy="7429528"/>
            <a:chOff x="0" y="-14514"/>
            <a:chExt cx="9572660" cy="7229728"/>
          </a:xfrm>
        </p:grpSpPr>
        <p:pic>
          <p:nvPicPr>
            <p:cNvPr id="13" name="Picture 5" descr="C:\Users\NADHIRAH\Pictures\dunia_di_penghujung_usia.gif"/>
            <p:cNvPicPr>
              <a:picLocks noChangeAspect="1" noChangeArrowheads="1"/>
            </p:cNvPicPr>
            <p:nvPr/>
          </p:nvPicPr>
          <p:blipFill>
            <a:blip r:embed="rId2"/>
            <a:srcRect b="10000"/>
            <a:stretch>
              <a:fillRect/>
            </a:stretch>
          </p:blipFill>
          <p:spPr bwMode="auto">
            <a:xfrm>
              <a:off x="1" y="-14514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4" name="Picture 4" descr="http://farm4.static.flickr.com/3253/3076690651_b083f6e1ec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5866" b="16133"/>
            <a:stretch>
              <a:fillRect/>
            </a:stretch>
          </p:blipFill>
          <p:spPr bwMode="auto">
            <a:xfrm>
              <a:off x="0" y="-14514"/>
              <a:ext cx="4004978" cy="685800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15" name="Picture 2" descr="C:\Users\NADHIRAH\Pictures\doa-1%5B58390%5D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40000" contrast="20000"/>
            </a:blip>
            <a:srcRect t="4918" r="4082" b="6564"/>
            <a:stretch>
              <a:fillRect/>
            </a:stretch>
          </p:blipFill>
          <p:spPr bwMode="auto">
            <a:xfrm flipH="1">
              <a:off x="6215106" y="2928934"/>
              <a:ext cx="3357554" cy="4286280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1000132" y="428628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1549304"/>
            <a:ext cx="847251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87336" y="4286256"/>
            <a:ext cx="8251864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786214" y="642917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4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214312" y="142852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4864" y="1865622"/>
            <a:ext cx="733427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اللَّهُمَّ صَلِّ وَسَلِّمْ عَلَى عَبْدِكَ وَرَسُوْلِكَ   مُحَمَّدٍ وَعَلَى آلِهِ وَأَصْحَابِهِ أَجْمَعِيْنَ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09600" y="3684898"/>
            <a:ext cx="7924800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cucurilah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rahmat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sejahtera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atas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junjungan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kami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Nabi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Muhammad S.A.W.,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keluarga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seluruh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sahabatnya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29028"/>
            <a:ext cx="9572660" cy="7429528"/>
            <a:chOff x="0" y="-14514"/>
            <a:chExt cx="9572660" cy="7229728"/>
          </a:xfrm>
        </p:grpSpPr>
        <p:pic>
          <p:nvPicPr>
            <p:cNvPr id="9" name="Picture 5" descr="C:\Users\NADHIRAH\Pictures\dunia_di_penghujung_usia.gif"/>
            <p:cNvPicPr>
              <a:picLocks noChangeAspect="1" noChangeArrowheads="1"/>
            </p:cNvPicPr>
            <p:nvPr/>
          </p:nvPicPr>
          <p:blipFill>
            <a:blip r:embed="rId2"/>
            <a:srcRect b="10000"/>
            <a:stretch>
              <a:fillRect/>
            </a:stretch>
          </p:blipFill>
          <p:spPr bwMode="auto">
            <a:xfrm>
              <a:off x="1" y="-14514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3" name="Picture 4" descr="http://farm4.static.flickr.com/3253/3076690651_b083f6e1ec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5866" b="16133"/>
            <a:stretch>
              <a:fillRect/>
            </a:stretch>
          </p:blipFill>
          <p:spPr bwMode="auto">
            <a:xfrm>
              <a:off x="0" y="-14514"/>
              <a:ext cx="4004978" cy="685800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14" name="Picture 2" descr="C:\Users\NADHIRAH\Pictures\doa-1%5B58390%5D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40000" contrast="20000"/>
            </a:blip>
            <a:srcRect t="4918" r="4082" b="6564"/>
            <a:stretch>
              <a:fillRect/>
            </a:stretch>
          </p:blipFill>
          <p:spPr bwMode="auto">
            <a:xfrm flipH="1">
              <a:off x="6215106" y="2928934"/>
              <a:ext cx="3357554" cy="4286280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642942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785926"/>
            <a:ext cx="85534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4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اَلَّلهُمَّ اغفِر لِلمُسلِمِينَ وَالْمُسلِمَاتِ وِالْمُؤمِنينَ وَالْمُؤمِنَاتِ اﻷَحياَءِ مِنهُم وَاﻷَموَاتِ</a:t>
            </a:r>
            <a:endParaRPr lang="en-US" sz="48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3714752"/>
            <a:ext cx="8458200" cy="2464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NADHIRAH\Pictures\CORAK KERAWANG 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428604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NADHIRAH\Pictures\CORAK KERAWANG 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9028"/>
            <a:ext cx="9572660" cy="7429528"/>
            <a:chOff x="0" y="-14514"/>
            <a:chExt cx="9572660" cy="7229728"/>
          </a:xfrm>
        </p:grpSpPr>
        <p:pic>
          <p:nvPicPr>
            <p:cNvPr id="8" name="Picture 5" descr="C:\Users\NADHIRAH\Pictures\dunia_di_penghujung_usia.gif"/>
            <p:cNvPicPr>
              <a:picLocks noChangeAspect="1" noChangeArrowheads="1"/>
            </p:cNvPicPr>
            <p:nvPr/>
          </p:nvPicPr>
          <p:blipFill>
            <a:blip r:embed="rId2"/>
            <a:srcRect b="10000"/>
            <a:stretch>
              <a:fillRect/>
            </a:stretch>
          </p:blipFill>
          <p:spPr bwMode="auto">
            <a:xfrm>
              <a:off x="1" y="-14514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9" name="Picture 4" descr="http://farm4.static.flickr.com/3253/3076690651_b083f6e1ec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5866" b="16133"/>
            <a:stretch>
              <a:fillRect/>
            </a:stretch>
          </p:blipFill>
          <p:spPr bwMode="auto">
            <a:xfrm>
              <a:off x="0" y="-14514"/>
              <a:ext cx="4004978" cy="685800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15" name="Picture 2" descr="C:\Users\NADHIRAH\Pictures\doa-1%5B58390%5D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40000" contrast="20000"/>
            </a:blip>
            <a:srcRect t="4918" r="4082" b="6564"/>
            <a:stretch>
              <a:fillRect/>
            </a:stretch>
          </p:blipFill>
          <p:spPr bwMode="auto">
            <a:xfrm flipH="1">
              <a:off x="6215106" y="2928934"/>
              <a:ext cx="3357554" cy="4286280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571472" y="357166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428729" y="1071546"/>
            <a:ext cx="771527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9028"/>
            <a:ext cx="9572660" cy="7429528"/>
            <a:chOff x="0" y="-14514"/>
            <a:chExt cx="9572660" cy="7229728"/>
          </a:xfrm>
        </p:grpSpPr>
        <p:pic>
          <p:nvPicPr>
            <p:cNvPr id="8" name="Picture 5" descr="C:\Users\NADHIRAH\Pictures\dunia_di_penghujung_usia.gif"/>
            <p:cNvPicPr>
              <a:picLocks noChangeAspect="1" noChangeArrowheads="1"/>
            </p:cNvPicPr>
            <p:nvPr/>
          </p:nvPicPr>
          <p:blipFill>
            <a:blip r:embed="rId2"/>
            <a:srcRect b="10000"/>
            <a:stretch>
              <a:fillRect/>
            </a:stretch>
          </p:blipFill>
          <p:spPr bwMode="auto">
            <a:xfrm>
              <a:off x="1" y="-14514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9" name="Picture 4" descr="http://farm4.static.flickr.com/3253/3076690651_b083f6e1ec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5866" b="16133"/>
            <a:stretch>
              <a:fillRect/>
            </a:stretch>
          </p:blipFill>
          <p:spPr bwMode="auto">
            <a:xfrm>
              <a:off x="0" y="-14514"/>
              <a:ext cx="4004978" cy="685800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14" name="Picture 2" descr="C:\Users\NADHIRAH\Pictures\doa-1%5B58390%5D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40000" contrast="20000"/>
            </a:blip>
            <a:srcRect t="4918" r="4082" b="6564"/>
            <a:stretch>
              <a:fillRect/>
            </a:stretch>
          </p:blipFill>
          <p:spPr bwMode="auto">
            <a:xfrm flipH="1">
              <a:off x="6215106" y="2928934"/>
              <a:ext cx="3357554" cy="4286280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-32" y="357166"/>
            <a:ext cx="914403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marL="23368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marL="23368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Jinakkanlah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hati-hati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perbaikilah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hubungan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antara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jadikanlah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golongan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mendapat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petunjuk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9028"/>
            <a:ext cx="9572660" cy="7429528"/>
            <a:chOff x="0" y="-14514"/>
            <a:chExt cx="9572660" cy="7229728"/>
          </a:xfrm>
        </p:grpSpPr>
        <p:pic>
          <p:nvPicPr>
            <p:cNvPr id="7173" name="Picture 5" descr="C:\Users\NADHIRAH\Pictures\dunia_di_penghujung_usia.gif"/>
            <p:cNvPicPr>
              <a:picLocks noChangeAspect="1" noChangeArrowheads="1"/>
            </p:cNvPicPr>
            <p:nvPr/>
          </p:nvPicPr>
          <p:blipFill>
            <a:blip r:embed="rId2"/>
            <a:srcRect b="10000"/>
            <a:stretch>
              <a:fillRect/>
            </a:stretch>
          </p:blipFill>
          <p:spPr bwMode="auto">
            <a:xfrm>
              <a:off x="1" y="-14514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7172" name="Picture 4" descr="http://farm4.static.flickr.com/3253/3076690651_b083f6e1ec.jp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5866" b="16133"/>
            <a:stretch>
              <a:fillRect/>
            </a:stretch>
          </p:blipFill>
          <p:spPr bwMode="auto">
            <a:xfrm>
              <a:off x="0" y="-14514"/>
              <a:ext cx="4004978" cy="6858000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7170" name="Picture 2" descr="C:\Users\NADHIRAH\Pictures\doa-1%5B58390%5D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40000" contrast="20000"/>
            </a:blip>
            <a:srcRect t="4918" r="4082" b="6564"/>
            <a:stretch>
              <a:fillRect/>
            </a:stretch>
          </p:blipFill>
          <p:spPr bwMode="auto">
            <a:xfrm flipH="1">
              <a:off x="6215106" y="2928934"/>
              <a:ext cx="3357554" cy="4286280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1143008" y="142876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714380" y="806968"/>
            <a:ext cx="81439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marL="2147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marL="21478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NADHIRAH\Pictures\islam_wallpaper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64291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158" y="1714488"/>
            <a:ext cx="82296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NADHIRAH\Pictures\islam_wallpaper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214422"/>
            <a:ext cx="8915400" cy="528641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NADHIRAH\Pictures\abstract-desig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17" name="Rounded Rectangle 16"/>
          <p:cNvSpPr/>
          <p:nvPr/>
        </p:nvSpPr>
        <p:spPr>
          <a:xfrm>
            <a:off x="0" y="-24"/>
            <a:ext cx="9144000" cy="157161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Dirikanlah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ms-MY" sz="48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NADHIRAH\Pictures\masjid kristal.bmp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714488"/>
            <a:ext cx="5223040" cy="371475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100" name="Picture 4" descr="http://jalinanmesra09.files.wordpress.com/2009/08/solat-jemaah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81500" y="3686175"/>
            <a:ext cx="4762500" cy="31718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4" descr="http://jalinanmesra09.files.wordpress.com/2009/08/solat-jemaah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4143380"/>
            <a:ext cx="4762500" cy="27146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85720" y="1785926"/>
            <a:ext cx="885828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786214" y="571479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4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162122" y="214290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981200"/>
            <a:ext cx="7772400" cy="1823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اِتَّقُوا اللهَ، أُوْصِيْكُمْ وَإِيَّايَ بِتَقْوَى اللهِ وَطَاعَتِهِ، فَقَدْ فَازَ الْمُتَّقُونَ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2910" y="3786190"/>
            <a:ext cx="7858180" cy="1818063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Bertakwalah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kepada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 S.W.T.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dengan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sebenar-benar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takwa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sesungguhnya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berjayalah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orang-orang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bertakwa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0" y="2214554"/>
            <a:ext cx="5500694" cy="464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643306" y="357166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162122" y="214290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85720" y="1600200"/>
            <a:ext cx="8215370" cy="107157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Patuhi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ajaranNya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714480" y="5214950"/>
            <a:ext cx="7151765" cy="107157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Curved Up Arrow 8"/>
          <p:cNvSpPr/>
          <p:nvPr/>
        </p:nvSpPr>
        <p:spPr>
          <a:xfrm rot="14938303" flipH="1" flipV="1">
            <a:off x="-157406" y="3906239"/>
            <a:ext cx="2946634" cy="1686821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10013966" flipH="1" flipV="1">
            <a:off x="3820585" y="2664094"/>
            <a:ext cx="2924096" cy="1900024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4282" y="2786058"/>
            <a:ext cx="5357850" cy="2286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Tingkatkan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Ketaqwaan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0" y="2214554"/>
            <a:ext cx="5500694" cy="464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857652" y="642917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Tajuk Khutbah Hari ini ……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grpSp>
        <p:nvGrpSpPr>
          <p:cNvPr id="10" name="Group 33"/>
          <p:cNvGrpSpPr/>
          <p:nvPr/>
        </p:nvGrpSpPr>
        <p:grpSpPr>
          <a:xfrm>
            <a:off x="32" y="5857892"/>
            <a:ext cx="9144000" cy="928694"/>
            <a:chOff x="32" y="5857892"/>
            <a:chExt cx="9144000" cy="928694"/>
          </a:xfrm>
        </p:grpSpPr>
        <p:sp>
          <p:nvSpPr>
            <p:cNvPr id="11" name="TextBox 10"/>
            <p:cNvSpPr txBox="1"/>
            <p:nvPr/>
          </p:nvSpPr>
          <p:spPr>
            <a:xfrm>
              <a:off x="32" y="5857892"/>
              <a:ext cx="914400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  <a:cs typeface="+mn-cs"/>
                </a:rPr>
                <a:t>8 Muharram, 1431 / 25 </a:t>
              </a:r>
              <a:r>
                <a:rPr lang="en-US" sz="2800" b="1" dirty="0" err="1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  <a:cs typeface="+mn-cs"/>
                </a:rPr>
                <a:t>Disember</a:t>
              </a:r>
              <a:r>
                <a:rPr lang="en-US" sz="2800" b="1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  <a:cs typeface="+mn-cs"/>
                </a:rPr>
                <a:t>, 2009</a:t>
              </a:r>
              <a:endPara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33456" y="6201811"/>
              <a:ext cx="70535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i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Berlin Sans FB Demi" pitchFamily="34" charset="0"/>
                </a:rPr>
                <a:t>http://e-khutbah.terengganu.gov.my</a:t>
              </a:r>
              <a:endParaRPr lang="en-US" sz="3200" i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844" y="3157365"/>
            <a:ext cx="892971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5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shley Crawford" pitchFamily="82" charset="0"/>
              </a:rPr>
              <a:t>AZAM BARU</a:t>
            </a:r>
            <a:endParaRPr lang="ms-MY" sz="7200" b="1" spc="5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2373807"/>
            <a:ext cx="7429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333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Classic" pitchFamily="18" charset="0"/>
                <a:cs typeface="Arial" pitchFamily="34" charset="0"/>
              </a:rPr>
              <a:t>K</a:t>
            </a:r>
            <a:r>
              <a:rPr lang="en-US" sz="2400" b="1" u="sng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hutbah</a:t>
            </a:r>
            <a:r>
              <a:rPr lang="en-US" sz="24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4F4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3333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Classic" pitchFamily="18" charset="0"/>
                <a:cs typeface="Arial" pitchFamily="34" charset="0"/>
              </a:rPr>
              <a:t>M</a:t>
            </a:r>
            <a:r>
              <a:rPr lang="en-US" sz="24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ultimedia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0" y="2214554"/>
            <a:ext cx="5500694" cy="464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786214" y="428603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0" y="285728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Imbasan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kehidupan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lalu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3357554" y="1357298"/>
            <a:ext cx="5429288" cy="1571636"/>
          </a:xfrm>
          <a:prstGeom prst="snip2DiagRect">
            <a:avLst/>
          </a:prstGeom>
          <a:solidFill>
            <a:srgbClr val="21872B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kenangan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manis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pahit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785786" y="5286364"/>
            <a:ext cx="3857652" cy="1214470"/>
          </a:xfrm>
          <a:prstGeom prst="snip2DiagRect">
            <a:avLst/>
          </a:prstGeom>
          <a:solidFill>
            <a:srgbClr val="990099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Buruk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perolehi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kerugian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4857752" y="5286388"/>
            <a:ext cx="3929090" cy="1214446"/>
          </a:xfrm>
          <a:prstGeom prst="snip2DiagRect">
            <a:avLst/>
          </a:prstGeom>
          <a:solidFill>
            <a:srgbClr val="990099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perolehi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keuntungan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Curved Up Arrow 11"/>
          <p:cNvSpPr/>
          <p:nvPr/>
        </p:nvSpPr>
        <p:spPr>
          <a:xfrm rot="13044147" flipH="1" flipV="1">
            <a:off x="2114495" y="1997373"/>
            <a:ext cx="1551420" cy="1136614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928662" y="3500438"/>
            <a:ext cx="6215106" cy="1428760"/>
          </a:xfrm>
          <a:prstGeom prst="snip2DiagRect">
            <a:avLst/>
          </a:prstGeom>
          <a:solidFill>
            <a:srgbClr val="21872B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Menilai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menghadapi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18547376" flipH="1" flipV="1">
            <a:off x="15750" y="2425861"/>
            <a:ext cx="2031045" cy="1315226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15" name="Notched Right Arrow 14"/>
          <p:cNvSpPr/>
          <p:nvPr/>
        </p:nvSpPr>
        <p:spPr>
          <a:xfrm rot="4577722">
            <a:off x="6501809" y="4663387"/>
            <a:ext cx="714380" cy="857256"/>
          </a:xfrm>
          <a:prstGeom prst="notch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ounded Rectangle 6"/>
          <p:cNvSpPr/>
          <p:nvPr/>
        </p:nvSpPr>
        <p:spPr>
          <a:xfrm>
            <a:off x="214282" y="1371592"/>
            <a:ext cx="2643206" cy="162878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2009</a:t>
            </a:r>
            <a:endParaRPr lang="en-US" sz="5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 rot="4577722">
            <a:off x="1001083" y="4663388"/>
            <a:ext cx="714380" cy="857256"/>
          </a:xfrm>
          <a:prstGeom prst="notch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9" grpId="0" animBg="1"/>
      <p:bldP spid="1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HIRAH\Pictures\yellow_construc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 flipH="1">
            <a:off x="0" y="2214554"/>
            <a:ext cx="5500694" cy="464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000"/>
          <a:stretch>
            <a:fillRect/>
          </a:stretch>
        </p:blipFill>
        <p:spPr bwMode="auto">
          <a:xfrm>
            <a:off x="3786214" y="571479"/>
            <a:ext cx="5786446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>
            <a:blip r:embed="rId5">
              <a:lum bright="-10000" contrast="-10000"/>
            </a:blip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92968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Pernah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dinyatakan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oleh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Saidina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Umar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Khattab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Cloud Callout 6"/>
          <p:cNvSpPr/>
          <p:nvPr/>
        </p:nvSpPr>
        <p:spPr>
          <a:xfrm rot="10800000">
            <a:off x="428596" y="1357298"/>
            <a:ext cx="7643584" cy="2714644"/>
          </a:xfrm>
          <a:prstGeom prst="cloudCallout">
            <a:avLst>
              <a:gd name="adj1" fmla="val -49744"/>
              <a:gd name="adj2" fmla="val 83288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0" y="2000240"/>
            <a:ext cx="8572560" cy="1571636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Hisablah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kamu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kamu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Dihisab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Allah </a:t>
            </a:r>
            <a:r>
              <a:rPr lang="en-US" sz="3600" b="1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akhirat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kelak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6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4500570"/>
            <a:ext cx="8358246" cy="192882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agar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mengadakan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persiapan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terlebih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awal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mengelak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penyesalan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kelak</a:t>
            </a:r>
            <a:r>
              <a:rPr lang="en-US" sz="3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0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1627</Words>
  <Application>Microsoft Office PowerPoint</Application>
  <PresentationFormat>On-screen Show (4:3)</PresentationFormat>
  <Paragraphs>211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NADHIRAH</dc:creator>
  <cp:lastModifiedBy>masjid putih</cp:lastModifiedBy>
  <cp:revision>223</cp:revision>
  <dcterms:created xsi:type="dcterms:W3CDTF">2009-10-06T06:24:22Z</dcterms:created>
  <dcterms:modified xsi:type="dcterms:W3CDTF">2009-12-25T06:49:03Z</dcterms:modified>
</cp:coreProperties>
</file>